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60" r:id="rId4"/>
    <p:sldMasterId id="2147483710" r:id="rId5"/>
    <p:sldMasterId id="2147483667" r:id="rId6"/>
    <p:sldMasterId id="2147483716" r:id="rId7"/>
    <p:sldMasterId id="2147483720" r:id="rId8"/>
    <p:sldMasterId id="2147483723" r:id="rId9"/>
    <p:sldMasterId id="2147483726" r:id="rId10"/>
    <p:sldMasterId id="2147483696" r:id="rId11"/>
  </p:sldMasterIdLst>
  <p:notesMasterIdLst>
    <p:notesMasterId r:id="rId21"/>
  </p:notesMasterIdLst>
  <p:sldIdLst>
    <p:sldId id="256" r:id="rId12"/>
    <p:sldId id="257" r:id="rId13"/>
    <p:sldId id="287" r:id="rId14"/>
    <p:sldId id="293" r:id="rId15"/>
    <p:sldId id="294" r:id="rId16"/>
    <p:sldId id="292" r:id="rId17"/>
    <p:sldId id="280" r:id="rId18"/>
    <p:sldId id="283" r:id="rId19"/>
    <p:sldId id="285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 Wilson" initials="CW" lastIdx="1" clrIdx="0">
    <p:extLst>
      <p:ext uri="{19B8F6BF-5375-455C-9EA6-DF929625EA0E}">
        <p15:presenceInfo xmlns:p15="http://schemas.microsoft.com/office/powerpoint/2012/main" userId="S::cwilson@r3cgi.com::3b073884-bf09-477f-b7c6-d4f9bbef815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1A8D"/>
    <a:srgbClr val="FF00E6"/>
    <a:srgbClr val="00AEAA"/>
    <a:srgbClr val="6CC24A"/>
    <a:srgbClr val="184E90"/>
    <a:srgbClr val="DAA900"/>
    <a:srgbClr val="6ABF4A"/>
    <a:srgbClr val="2176DD"/>
    <a:srgbClr val="1C63BA"/>
    <a:srgbClr val="5E5E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9976" autoAdjust="0"/>
  </p:normalViewPr>
  <p:slideViewPr>
    <p:cSldViewPr snapToGrid="0" snapToObjects="1">
      <p:cViewPr varScale="1">
        <p:scale>
          <a:sx n="77" d="100"/>
          <a:sy n="77" d="100"/>
        </p:scale>
        <p:origin x="2586" y="90"/>
      </p:cViewPr>
      <p:guideLst/>
    </p:cSldViewPr>
  </p:slideViewPr>
  <p:outlineViewPr>
    <p:cViewPr>
      <p:scale>
        <a:sx n="33" d="100"/>
        <a:sy n="33" d="100"/>
      </p:scale>
      <p:origin x="0" y="-35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howison\R3\R3%20Team%20Site%20-%20Documents\R3%20Shared\+Projects\MARIN%20FRANCHISORS%20GROUP\2024%20MSS%20Rate%20Adjustment%20-%20123052\Rate%20Survey\2024%20Rate%20Surve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howison\R3\R3%20Team%20Site%20-%20Documents\R3%20Shared\+Projects\MARIN%20FRANCHISORS%20GROUP\2024%20MSS%20Rate%20Adjustment%20-%20123052\Rate%20Survey\2024%20Rate%20Surve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4"/>
          <c:order val="4"/>
          <c:tx>
            <c:strRef>
              <c:f>Sheet1!$A$10</c:f>
              <c:strCache>
                <c:ptCount val="1"/>
                <c:pt idx="0">
                  <c:v>LGVSD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Sheet1!$B$5:$F$5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
 Proposed</c:v>
                </c:pt>
              </c:strCache>
            </c:strRef>
          </c:cat>
          <c:val>
            <c:numRef>
              <c:f>Sheet1!$B$10:$F$10</c:f>
              <c:numCache>
                <c:formatCode>0.00%</c:formatCode>
                <c:ptCount val="5"/>
                <c:pt idx="0">
                  <c:v>4.3799999999999999E-2</c:v>
                </c:pt>
                <c:pt idx="1">
                  <c:v>4.24E-2</c:v>
                </c:pt>
                <c:pt idx="2">
                  <c:v>6.4000000000000003E-3</c:v>
                </c:pt>
                <c:pt idx="3">
                  <c:v>6.1699999999999998E-2</c:v>
                </c:pt>
                <c:pt idx="4">
                  <c:v>6.4500000000000002E-2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C5-4121-99A7-4DC6EEF0B7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3402592"/>
        <c:axId val="20541776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Sheet1!$A$6</c15:sqref>
                        </c15:formulaRef>
                      </c:ext>
                    </c:extLst>
                    <c:strCache>
                      <c:ptCount val="1"/>
                      <c:pt idx="0">
                        <c:v>Larkspur</c:v>
                      </c:pt>
                    </c:strCache>
                  </c:strRef>
                </c:tx>
                <c:spPr>
                  <a:solidFill>
                    <a:schemeClr val="accent6">
                      <a:lumMod val="40000"/>
                      <a:lumOff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300" b="1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Sheet1!$B$5:$F$5</c15:sqref>
                        </c15:formulaRef>
                      </c:ext>
                    </c:extLst>
                    <c:strCache>
                      <c:ptCount val="5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
 Proposed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Sheet1!$B$6:$F$6</c15:sqref>
                        </c15:formulaRef>
                      </c:ext>
                    </c:extLst>
                    <c:numCache>
                      <c:formatCode>0.00%</c:formatCode>
                      <c:ptCount val="5"/>
                      <c:pt idx="0">
                        <c:v>3.9899999999999998E-2</c:v>
                      </c:pt>
                      <c:pt idx="1">
                        <c:v>3.8399999999999997E-2</c:v>
                      </c:pt>
                      <c:pt idx="2">
                        <c:v>7.3000000000000001E-3</c:v>
                      </c:pt>
                      <c:pt idx="3">
                        <c:v>5.45E-2</c:v>
                      </c:pt>
                      <c:pt idx="4">
                        <c:v>5.96E-2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C2C5-4121-99A7-4DC6EEF0B7E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Sheet1!$A$7</c15:sqref>
                        </c15:formulaRef>
                      </c:ext>
                    </c:extLst>
                    <c:strCache>
                      <c:ptCount val="1"/>
                      <c:pt idx="0">
                        <c:v>San Rafael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Sheet1!$B$5:$F$5</c15:sqref>
                        </c15:formulaRef>
                      </c:ext>
                    </c:extLst>
                    <c:strCache>
                      <c:ptCount val="5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
 Proposed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Sheet1!$B$7:$F$7</c15:sqref>
                        </c15:formulaRef>
                      </c:ext>
                    </c:extLst>
                    <c:numCache>
                      <c:formatCode>0.00%</c:formatCode>
                      <c:ptCount val="5"/>
                      <c:pt idx="0">
                        <c:v>4.8500000000000001E-2</c:v>
                      </c:pt>
                      <c:pt idx="1">
                        <c:v>5.4899999999999997E-2</c:v>
                      </c:pt>
                      <c:pt idx="2">
                        <c:v>2.3900000000000001E-2</c:v>
                      </c:pt>
                      <c:pt idx="3">
                        <c:v>7.1499999999999994E-2</c:v>
                      </c:pt>
                      <c:pt idx="4">
                        <c:v>6.2199999999999998E-2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C2C5-4121-99A7-4DC6EEF0B7EB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Sheet1!$A$8</c15:sqref>
                        </c15:formulaRef>
                      </c:ext>
                    </c:extLst>
                    <c:strCache>
                      <c:ptCount val="1"/>
                      <c:pt idx="0">
                        <c:v>County of Marin</c:v>
                      </c:pt>
                    </c:strCache>
                  </c:strRef>
                </c:tx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Sheet1!$B$5:$F$5</c15:sqref>
                        </c15:formulaRef>
                      </c:ext>
                    </c:extLst>
                    <c:strCache>
                      <c:ptCount val="5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
 Proposed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Sheet1!$B$8:$F$8</c15:sqref>
                        </c15:formulaRef>
                      </c:ext>
                    </c:extLst>
                    <c:numCache>
                      <c:formatCode>0.00%</c:formatCode>
                      <c:ptCount val="5"/>
                      <c:pt idx="0">
                        <c:v>0</c:v>
                      </c:pt>
                      <c:pt idx="1">
                        <c:v>3.5900000000000001E-2</c:v>
                      </c:pt>
                      <c:pt idx="2">
                        <c:v>1.24E-2</c:v>
                      </c:pt>
                      <c:pt idx="3">
                        <c:v>7.1099999999999997E-2</c:v>
                      </c:pt>
                      <c:pt idx="4">
                        <c:v>6.3299999999999995E-2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C2C5-4121-99A7-4DC6EEF0B7EB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Sheet1!$A$9</c15:sqref>
                        </c15:formulaRef>
                      </c:ext>
                    </c:extLst>
                    <c:strCache>
                      <c:ptCount val="1"/>
                      <c:pt idx="0">
                        <c:v>San Anselmo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Sheet1!$B$5:$F$5</c15:sqref>
                        </c15:formulaRef>
                      </c:ext>
                    </c:extLst>
                    <c:strCache>
                      <c:ptCount val="5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
 Proposed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Sheet1!$B$9:$F$9</c15:sqref>
                        </c15:formulaRef>
                      </c:ext>
                    </c:extLst>
                    <c:numCache>
                      <c:formatCode>0.00%</c:formatCode>
                      <c:ptCount val="5"/>
                      <c:pt idx="0">
                        <c:v>0</c:v>
                      </c:pt>
                      <c:pt idx="1">
                        <c:v>3.95E-2</c:v>
                      </c:pt>
                      <c:pt idx="2">
                        <c:v>2.8799999999999999E-2</c:v>
                      </c:pt>
                      <c:pt idx="3">
                        <c:v>5.8900000000000001E-2</c:v>
                      </c:pt>
                      <c:pt idx="4">
                        <c:v>5.9499999999999997E-2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C2C5-4121-99A7-4DC6EEF0B7EB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Sheet1!$A$11</c15:sqref>
                        </c15:formulaRef>
                      </c:ext>
                    </c:extLst>
                    <c:strCache>
                      <c:ptCount val="1"/>
                      <c:pt idx="0">
                        <c:v>Ross</c:v>
                      </c:pt>
                    </c:strCache>
                  </c:strRef>
                </c:tx>
                <c:spPr>
                  <a:solidFill>
                    <a:schemeClr val="accent6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Sheet1!$B$5:$F$5</c15:sqref>
                        </c15:formulaRef>
                      </c:ext>
                    </c:extLst>
                    <c:strCache>
                      <c:ptCount val="5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
 Proposed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Sheet1!$B$11:$F$11</c15:sqref>
                        </c15:formulaRef>
                      </c:ext>
                    </c:extLst>
                    <c:numCache>
                      <c:formatCode>0.00%</c:formatCode>
                      <c:ptCount val="5"/>
                      <c:pt idx="0">
                        <c:v>4.3999999999999997E-2</c:v>
                      </c:pt>
                      <c:pt idx="1">
                        <c:v>4.24E-2</c:v>
                      </c:pt>
                      <c:pt idx="2">
                        <c:v>7.4000000000000003E-3</c:v>
                      </c:pt>
                      <c:pt idx="3">
                        <c:v>6.2799999999999995E-2</c:v>
                      </c:pt>
                      <c:pt idx="4">
                        <c:v>6.3899999999999998E-2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C2C5-4121-99A7-4DC6EEF0B7EB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Sheet1!$A$12</c15:sqref>
                        </c15:formulaRef>
                      </c:ext>
                    </c:extLst>
                    <c:strCache>
                      <c:ptCount val="1"/>
                      <c:pt idx="0">
                        <c:v>Fairfax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Sheet1!$B$5:$F$5</c15:sqref>
                        </c15:formulaRef>
                      </c:ext>
                    </c:extLst>
                    <c:strCache>
                      <c:ptCount val="5"/>
                      <c:pt idx="0">
                        <c:v>2020</c:v>
                      </c:pt>
                      <c:pt idx="1">
                        <c:v>2021</c:v>
                      </c:pt>
                      <c:pt idx="2">
                        <c:v>2022</c:v>
                      </c:pt>
                      <c:pt idx="3">
                        <c:v>2023</c:v>
                      </c:pt>
                      <c:pt idx="4">
                        <c:v>2024
 Proposed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Sheet1!$B$12:$F$12</c15:sqref>
                        </c15:formulaRef>
                      </c:ext>
                    </c:extLst>
                    <c:numCache>
                      <c:formatCode>0.00%</c:formatCode>
                      <c:ptCount val="5"/>
                      <c:pt idx="0">
                        <c:v>0</c:v>
                      </c:pt>
                      <c:pt idx="1">
                        <c:v>4.7300000000000002E-2</c:v>
                      </c:pt>
                      <c:pt idx="2">
                        <c:v>1.1599999999999999E-2</c:v>
                      </c:pt>
                      <c:pt idx="3">
                        <c:v>5.0599999999999999E-2</c:v>
                      </c:pt>
                      <c:pt idx="4">
                        <c:v>4.6800000000000001E-2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C2C5-4121-99A7-4DC6EEF0B7EB}"/>
                  </c:ext>
                </c:extLst>
              </c15:ser>
            </c15:filteredBarSeries>
          </c:ext>
        </c:extLst>
      </c:barChart>
      <c:catAx>
        <c:axId val="165340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4177616"/>
        <c:crosses val="autoZero"/>
        <c:auto val="1"/>
        <c:lblAlgn val="ctr"/>
        <c:lblOffset val="100"/>
        <c:noMultiLvlLbl val="0"/>
      </c:catAx>
      <c:valAx>
        <c:axId val="2054177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3402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36E-4720-BB7A-B171968B26B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36E-4720-BB7A-B171968B26B8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36E-4720-BB7A-B171968B26B8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36E-4720-BB7A-B171968B26B8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36E-4720-BB7A-B171968B26B8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36E-4720-BB7A-B171968B26B8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36E-4720-BB7A-B171968B26B8}"/>
              </c:ext>
            </c:extLst>
          </c:dPt>
          <c:cat>
            <c:strRef>
              <c:f>'32-Gallon'!$A$5:$A$19</c:f>
              <c:strCache>
                <c:ptCount val="15"/>
                <c:pt idx="0">
                  <c:v>Novato SD</c:v>
                </c:pt>
                <c:pt idx="1">
                  <c:v>Corte Madera</c:v>
                </c:pt>
                <c:pt idx="2">
                  <c:v>Sausalito</c:v>
                </c:pt>
                <c:pt idx="3">
                  <c:v>West Marin</c:v>
                </c:pt>
                <c:pt idx="4">
                  <c:v>Mill Valley</c:v>
                </c:pt>
                <c:pt idx="5">
                  <c:v>Tiburon</c:v>
                </c:pt>
                <c:pt idx="6">
                  <c:v>Belvedere</c:v>
                </c:pt>
                <c:pt idx="7">
                  <c:v>Tam CSD</c:v>
                </c:pt>
                <c:pt idx="8">
                  <c:v>LGVSD</c:v>
                </c:pt>
                <c:pt idx="9">
                  <c:v>Ross</c:v>
                </c:pt>
                <c:pt idx="10">
                  <c:v>Fairfax</c:v>
                </c:pt>
                <c:pt idx="11">
                  <c:v>San Rafael</c:v>
                </c:pt>
                <c:pt idx="12">
                  <c:v>Larkspur</c:v>
                </c:pt>
                <c:pt idx="13">
                  <c:v>San Anselmo</c:v>
                </c:pt>
                <c:pt idx="14">
                  <c:v>Marin County</c:v>
                </c:pt>
              </c:strCache>
            </c:strRef>
          </c:cat>
          <c:val>
            <c:numRef>
              <c:f>'32-Gallon'!$B$5:$B$19</c:f>
              <c:numCache>
                <c:formatCode>_("$"* #,##0.00_);_("$"* \(#,##0.00\);_("$"* "-"??_);_(@_)</c:formatCode>
                <c:ptCount val="15"/>
                <c:pt idx="0">
                  <c:v>27.29</c:v>
                </c:pt>
                <c:pt idx="1">
                  <c:v>47.17</c:v>
                </c:pt>
                <c:pt idx="2">
                  <c:v>51.15</c:v>
                </c:pt>
                <c:pt idx="3">
                  <c:v>59.09</c:v>
                </c:pt>
                <c:pt idx="4">
                  <c:v>57.72</c:v>
                </c:pt>
                <c:pt idx="5">
                  <c:v>54.33</c:v>
                </c:pt>
                <c:pt idx="6">
                  <c:v>66.48</c:v>
                </c:pt>
                <c:pt idx="7">
                  <c:v>78.23</c:v>
                </c:pt>
                <c:pt idx="8">
                  <c:v>46.76</c:v>
                </c:pt>
                <c:pt idx="9">
                  <c:v>49.11</c:v>
                </c:pt>
                <c:pt idx="10">
                  <c:v>49.84</c:v>
                </c:pt>
                <c:pt idx="11">
                  <c:v>53.26</c:v>
                </c:pt>
                <c:pt idx="12">
                  <c:v>57.26</c:v>
                </c:pt>
                <c:pt idx="13">
                  <c:v>57.53</c:v>
                </c:pt>
                <c:pt idx="14">
                  <c:v>57.95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36E-4720-BB7A-B171968B2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3388160"/>
        <c:axId val="223924144"/>
      </c:barChart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36E-4720-BB7A-B171968B26B8}"/>
                </c:ext>
              </c:extLst>
            </c:dLbl>
            <c:dLbl>
              <c:idx val="1"/>
              <c:layout>
                <c:manualLayout>
                  <c:x val="-2.2222222222222223E-2"/>
                  <c:y val="-0.1157407407407407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36E-4720-BB7A-B171968B26B8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36E-4720-BB7A-B171968B26B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36E-4720-BB7A-B171968B26B8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36E-4720-BB7A-B171968B26B8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36E-4720-BB7A-B171968B26B8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36E-4720-BB7A-B171968B26B8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36E-4720-BB7A-B171968B26B8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36E-4720-BB7A-B171968B26B8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36E-4720-BB7A-B171968B26B8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36E-4720-BB7A-B171968B26B8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36E-4720-BB7A-B171968B26B8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36E-4720-BB7A-B171968B26B8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36E-4720-BB7A-B171968B26B8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36E-4720-BB7A-B171968B26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'32-Gallon'!$A$5:$A$19</c:f>
              <c:strCache>
                <c:ptCount val="15"/>
                <c:pt idx="0">
                  <c:v>Novato SD</c:v>
                </c:pt>
                <c:pt idx="1">
                  <c:v>Corte Madera</c:v>
                </c:pt>
                <c:pt idx="2">
                  <c:v>Sausalito</c:v>
                </c:pt>
                <c:pt idx="3">
                  <c:v>West Marin</c:v>
                </c:pt>
                <c:pt idx="4">
                  <c:v>Mill Valley</c:v>
                </c:pt>
                <c:pt idx="5">
                  <c:v>Tiburon</c:v>
                </c:pt>
                <c:pt idx="6">
                  <c:v>Belvedere</c:v>
                </c:pt>
                <c:pt idx="7">
                  <c:v>Tam CSD</c:v>
                </c:pt>
                <c:pt idx="8">
                  <c:v>LGVSD</c:v>
                </c:pt>
                <c:pt idx="9">
                  <c:v>Ross</c:v>
                </c:pt>
                <c:pt idx="10">
                  <c:v>Fairfax</c:v>
                </c:pt>
                <c:pt idx="11">
                  <c:v>San Rafael</c:v>
                </c:pt>
                <c:pt idx="12">
                  <c:v>Larkspur</c:v>
                </c:pt>
                <c:pt idx="13">
                  <c:v>San Anselmo</c:v>
                </c:pt>
                <c:pt idx="14">
                  <c:v>Marin County</c:v>
                </c:pt>
              </c:strCache>
            </c:strRef>
          </c:cat>
          <c:val>
            <c:numRef>
              <c:f>'32-Gallon'!$C$5:$C$19</c:f>
              <c:numCache>
                <c:formatCode>_("$"* #,##0.00_);_("$"* \(#,##0.00\);_("$"* "-"??_);_(@_)</c:formatCode>
                <c:ptCount val="15"/>
                <c:pt idx="0">
                  <c:v>55.182500000000005</c:v>
                </c:pt>
                <c:pt idx="1">
                  <c:v>55.182500000000005</c:v>
                </c:pt>
                <c:pt idx="2">
                  <c:v>55.182500000000005</c:v>
                </c:pt>
                <c:pt idx="3">
                  <c:v>55.182500000000005</c:v>
                </c:pt>
                <c:pt idx="4">
                  <c:v>55.182500000000005</c:v>
                </c:pt>
                <c:pt idx="5">
                  <c:v>55.182500000000005</c:v>
                </c:pt>
                <c:pt idx="6">
                  <c:v>55.182500000000005</c:v>
                </c:pt>
                <c:pt idx="7">
                  <c:v>55.182500000000005</c:v>
                </c:pt>
                <c:pt idx="8">
                  <c:v>55.182500000000005</c:v>
                </c:pt>
                <c:pt idx="9">
                  <c:v>55.182500000000005</c:v>
                </c:pt>
                <c:pt idx="10">
                  <c:v>55.182500000000005</c:v>
                </c:pt>
                <c:pt idx="11">
                  <c:v>55.182500000000005</c:v>
                </c:pt>
                <c:pt idx="12">
                  <c:v>55.182500000000005</c:v>
                </c:pt>
                <c:pt idx="13">
                  <c:v>55.182500000000005</c:v>
                </c:pt>
                <c:pt idx="14">
                  <c:v>55.182500000000005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436E-4720-BB7A-B171968B2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3388160"/>
        <c:axId val="223924144"/>
      </c:lineChart>
      <c:catAx>
        <c:axId val="31338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3924144"/>
        <c:crosses val="autoZero"/>
        <c:auto val="1"/>
        <c:lblAlgn val="ctr"/>
        <c:lblOffset val="100"/>
        <c:noMultiLvlLbl val="0"/>
      </c:catAx>
      <c:valAx>
        <c:axId val="223924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338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00EC5-CE0C-DA41-8D46-AD6CCDAD9441}" type="datetimeFigureOut">
              <a:rPr lang="en-US" smtClean="0"/>
              <a:t>10/23/2023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839F6-A28E-8149-9DD8-E4574D79141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85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163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37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03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89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Rate Compensation Overview</a:t>
            </a:r>
          </a:p>
          <a:p>
            <a:endParaRPr lang="en-US" dirty="0"/>
          </a:p>
          <a:p>
            <a:r>
              <a:rPr lang="en-US" dirty="0"/>
              <a:t>Of MSS’s overall compensation from all agencies:</a:t>
            </a:r>
          </a:p>
          <a:p>
            <a:endParaRPr lang="en-US" dirty="0"/>
          </a:p>
          <a:p>
            <a:r>
              <a:rPr lang="en-US" dirty="0"/>
              <a:t>60.0% is for MSS’s collection operations</a:t>
            </a:r>
          </a:p>
          <a:p>
            <a:r>
              <a:rPr lang="en-US" dirty="0"/>
              <a:t>14.6% is for processing, recycling and disposal</a:t>
            </a:r>
          </a:p>
          <a:p>
            <a:r>
              <a:rPr lang="en-US" dirty="0"/>
              <a:t>17.0% is for state and local compliance</a:t>
            </a:r>
          </a:p>
          <a:p>
            <a:r>
              <a:rPr lang="en-US" dirty="0"/>
              <a:t>8.4% is for profit allowance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22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32-gallon Flat 2023 = $43.93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32-gallon </a:t>
            </a:r>
            <a:r>
              <a:rPr lang="en-US"/>
              <a:t>Flat 2024 </a:t>
            </a:r>
            <a:r>
              <a:rPr lang="en-US" dirty="0"/>
              <a:t>= $46.76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518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52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E839F6-A28E-8149-9DD8-E4574D79141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41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0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94E318ED-41E7-BF42-828F-92B670EF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905104B-78CB-A44D-9268-302E48CEC611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A91A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9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1">
            <a:extLst>
              <a:ext uri="{FF2B5EF4-FFF2-40B4-BE49-F238E27FC236}">
                <a16:creationId xmlns:a16="http://schemas.microsoft.com/office/drawing/2014/main" id="{BC679186-A0FA-A141-AAAE-EEE1FC18A608}"/>
              </a:ext>
            </a:extLst>
          </p:cNvPr>
          <p:cNvSpPr txBox="1">
            <a:spLocks/>
          </p:cNvSpPr>
          <p:nvPr userDrawn="1"/>
        </p:nvSpPr>
        <p:spPr>
          <a:xfrm>
            <a:off x="208671" y="222739"/>
            <a:ext cx="8810559" cy="50991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fontAlgn="ctr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84E9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spcBef>
                <a:spcPts val="1200"/>
              </a:spcBef>
            </a:pP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05EF2D5-EEAA-C140-9A64-BF3478E8C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56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1872280A-1AE2-9140-AD4B-BCA4C9578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14F692-8DED-DB4B-965B-E7F0FA8C466B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00AE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095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0B0C4D97-433D-6446-978D-073A04860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106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877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307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4266746-133A-1241-9E4B-ECBC55C93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85B5C99-2565-0448-A939-12C257CC1147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184E9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5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9AA8BE3-931A-1F43-88E3-29AD0985D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36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B2D2C1-978E-3145-B35E-985E23BD9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754" y="1330596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5C51B11-39C6-014C-B84D-81341D00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979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D7D2FD-128F-C444-B154-7339647B93FE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6ABF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9A6F39C-BB25-5445-A3E0-D62ADA1685D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90330" y="1315762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D726F2D8-6524-C24F-B436-6685A783F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09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E06324-AB76-924B-A2BA-BB997521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AC5989A-44A2-234D-BBCD-6F03C054E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0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CE934B1-DFE4-AA4B-B8B1-6EBC7F093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0" y="1315763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3BFE75-49E2-7A44-83B7-8F54786FCA22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8AA09203-087B-8E4F-921E-75927FCCB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1600"/>
            </a:lvl1pPr>
          </a:lstStyle>
          <a:p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383DFF-1530-5D4B-B0DD-94E5DDDD5561}"/>
              </a:ext>
            </a:extLst>
          </p:cNvPr>
          <p:cNvCxnSpPr>
            <a:cxnSpLocks/>
          </p:cNvCxnSpPr>
          <p:nvPr userDrawn="1"/>
        </p:nvCxnSpPr>
        <p:spPr>
          <a:xfrm>
            <a:off x="5181600" y="609600"/>
            <a:ext cx="3614928" cy="0"/>
          </a:xfrm>
          <a:prstGeom prst="line">
            <a:avLst/>
          </a:prstGeom>
          <a:ln>
            <a:solidFill>
              <a:srgbClr val="DAA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1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55B75B-4815-B043-A5D7-B5A8E405F268}"/>
              </a:ext>
            </a:extLst>
          </p:cNvPr>
          <p:cNvSpPr/>
          <p:nvPr userDrawn="1"/>
        </p:nvSpPr>
        <p:spPr>
          <a:xfrm>
            <a:off x="0" y="0"/>
            <a:ext cx="9144000" cy="922509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D91C76-CBB6-B344-8FB9-258244471014}"/>
              </a:ext>
            </a:extLst>
          </p:cNvPr>
          <p:cNvCxnSpPr/>
          <p:nvPr userDrawn="1"/>
        </p:nvCxnSpPr>
        <p:spPr>
          <a:xfrm>
            <a:off x="8017658" y="6335470"/>
            <a:ext cx="1001572" cy="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D73BB592-9491-BA4D-970B-8BB9DFE5AB8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b="1">
                <a:solidFill>
                  <a:srgbClr val="DAA900"/>
                </a:solidFill>
              </a:defRPr>
            </a:lvl1pPr>
            <a:lvl2pPr>
              <a:buSzPct val="80000"/>
              <a:buFont typeface="Monaco" pitchFamily="2" charset="77"/>
              <a:buChar char="⎻"/>
              <a:defRPr/>
            </a:lvl2pPr>
            <a:lvl3pPr>
              <a:buFont typeface="Arial" panose="020B0604020202020204" pitchFamily="34" charset="0"/>
              <a:buChar char="•"/>
              <a:defRPr/>
            </a:lvl3pPr>
            <a:lvl4pPr>
              <a:buSzPct val="60000"/>
              <a:buFont typeface="Courier New" panose="02070309020205020404" pitchFamily="49" charset="0"/>
              <a:buChar char="o"/>
              <a:defRPr/>
            </a:lvl4pPr>
            <a:lvl5pPr>
              <a:buSzPct val="80000"/>
              <a:buFont typeface="System Font Regular"/>
              <a:buChar char="‣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CA511ED-B41C-AC4A-9C08-7E0AC1EFB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22" y="240168"/>
            <a:ext cx="8542085" cy="57646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3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sv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F49E2B9-6CDC-4B42-8B54-C0CF736BCDDB}"/>
              </a:ext>
            </a:extLst>
          </p:cNvPr>
          <p:cNvSpPr txBox="1">
            <a:spLocks/>
          </p:cNvSpPr>
          <p:nvPr userDrawn="1"/>
        </p:nvSpPr>
        <p:spPr>
          <a:xfrm>
            <a:off x="2113631" y="1964421"/>
            <a:ext cx="5984295" cy="13167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bg1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4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Review of MSS 2024 Rate Application</a:t>
            </a:r>
          </a:p>
          <a:p>
            <a:pPr algn="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6091ADB1-E9DD-D944-B6DF-13F2110B40F1}"/>
              </a:ext>
            </a:extLst>
          </p:cNvPr>
          <p:cNvSpPr txBox="1">
            <a:spLocks/>
          </p:cNvSpPr>
          <p:nvPr userDrawn="1"/>
        </p:nvSpPr>
        <p:spPr>
          <a:xfrm>
            <a:off x="2435962" y="3582342"/>
            <a:ext cx="5541036" cy="479639"/>
          </a:xfrm>
          <a:prstGeom prst="rect">
            <a:avLst/>
          </a:prstGeom>
        </p:spPr>
        <p:txBody>
          <a:bodyPr anchor="ctr" anchorCtr="0"/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en-US" sz="20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November 16 &amp; December 7, 2023</a:t>
            </a:r>
          </a:p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en-US" sz="20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Jim Howison</a:t>
            </a:r>
            <a:endParaRPr lang="en-US" sz="2000" b="0" i="0" kern="120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604020202020204" pitchFamily="34" charset="0"/>
              <a:ea typeface="+mn-ea"/>
              <a:cs typeface="Arial Black" panose="020B0604020202020204" pitchFamily="34" charset="0"/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6B5E31EE-856A-C847-9E73-5FBD2AB227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448" y="5510997"/>
            <a:ext cx="4673103" cy="835193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768344-7B12-6C46-9D7D-951A29B94FCD}"/>
              </a:ext>
            </a:extLst>
          </p:cNvPr>
          <p:cNvCxnSpPr>
            <a:cxnSpLocks/>
          </p:cNvCxnSpPr>
          <p:nvPr userDrawn="1"/>
        </p:nvCxnSpPr>
        <p:spPr>
          <a:xfrm>
            <a:off x="0" y="2552136"/>
            <a:ext cx="2435962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1EA275-2FE1-C74C-BE34-4771508D43ED}"/>
              </a:ext>
            </a:extLst>
          </p:cNvPr>
          <p:cNvCxnSpPr>
            <a:cxnSpLocks/>
          </p:cNvCxnSpPr>
          <p:nvPr userDrawn="1"/>
        </p:nvCxnSpPr>
        <p:spPr>
          <a:xfrm>
            <a:off x="8097926" y="2552136"/>
            <a:ext cx="826618" cy="0"/>
          </a:xfrm>
          <a:prstGeom prst="line">
            <a:avLst/>
          </a:prstGeom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3C8D77F7-7DA4-274B-B079-AD20F9CE6E52}"/>
              </a:ext>
            </a:extLst>
          </p:cNvPr>
          <p:cNvSpPr/>
          <p:nvPr userDrawn="1"/>
        </p:nvSpPr>
        <p:spPr>
          <a:xfrm>
            <a:off x="8836762" y="-1"/>
            <a:ext cx="307238" cy="1461833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3301384-B3D1-0F4D-AE92-4C7CB5F525CE}"/>
              </a:ext>
            </a:extLst>
          </p:cNvPr>
          <p:cNvSpPr/>
          <p:nvPr userDrawn="1"/>
        </p:nvSpPr>
        <p:spPr>
          <a:xfrm>
            <a:off x="8836762" y="2763628"/>
            <a:ext cx="307238" cy="1347001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6EA967A-722C-DC44-9759-79F39054481E}"/>
              </a:ext>
            </a:extLst>
          </p:cNvPr>
          <p:cNvSpPr/>
          <p:nvPr userDrawn="1"/>
        </p:nvSpPr>
        <p:spPr>
          <a:xfrm>
            <a:off x="8836762" y="4102499"/>
            <a:ext cx="307238" cy="1347004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FA1BA9-AB8D-EA40-8803-1EFCEC167359}"/>
              </a:ext>
            </a:extLst>
          </p:cNvPr>
          <p:cNvSpPr/>
          <p:nvPr userDrawn="1"/>
        </p:nvSpPr>
        <p:spPr>
          <a:xfrm>
            <a:off x="8836762" y="1461832"/>
            <a:ext cx="307238" cy="1347000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66DC685-9001-E34E-881B-E9F5B878BB92}"/>
              </a:ext>
            </a:extLst>
          </p:cNvPr>
          <p:cNvSpPr/>
          <p:nvPr userDrawn="1"/>
        </p:nvSpPr>
        <p:spPr>
          <a:xfrm>
            <a:off x="8836762" y="5449503"/>
            <a:ext cx="307238" cy="1408498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589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768344-7B12-6C46-9D7D-951A29B94FCD}"/>
              </a:ext>
            </a:extLst>
          </p:cNvPr>
          <p:cNvCxnSpPr>
            <a:cxnSpLocks/>
          </p:cNvCxnSpPr>
          <p:nvPr userDrawn="1"/>
        </p:nvCxnSpPr>
        <p:spPr>
          <a:xfrm>
            <a:off x="0" y="2093546"/>
            <a:ext cx="2479853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E1EA275-2FE1-C74C-BE34-4771508D43ED}"/>
              </a:ext>
            </a:extLst>
          </p:cNvPr>
          <p:cNvCxnSpPr>
            <a:cxnSpLocks/>
          </p:cNvCxnSpPr>
          <p:nvPr userDrawn="1"/>
        </p:nvCxnSpPr>
        <p:spPr>
          <a:xfrm>
            <a:off x="8080105" y="2093546"/>
            <a:ext cx="881015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1">
            <a:extLst>
              <a:ext uri="{FF2B5EF4-FFF2-40B4-BE49-F238E27FC236}">
                <a16:creationId xmlns:a16="http://schemas.microsoft.com/office/drawing/2014/main" id="{94A7C30C-CC89-244C-9B93-5FE0A5CF95AB}"/>
              </a:ext>
            </a:extLst>
          </p:cNvPr>
          <p:cNvSpPr/>
          <p:nvPr userDrawn="1"/>
        </p:nvSpPr>
        <p:spPr>
          <a:xfrm>
            <a:off x="2" y="2184416"/>
            <a:ext cx="3731476" cy="4673583"/>
          </a:xfrm>
          <a:custGeom>
            <a:avLst/>
            <a:gdLst>
              <a:gd name="connsiteX0" fmla="*/ 0 w 4154556"/>
              <a:gd name="connsiteY0" fmla="*/ 0 h 5930348"/>
              <a:gd name="connsiteX1" fmla="*/ 4154556 w 4154556"/>
              <a:gd name="connsiteY1" fmla="*/ 0 h 5930348"/>
              <a:gd name="connsiteX2" fmla="*/ 4154556 w 4154556"/>
              <a:gd name="connsiteY2" fmla="*/ 5930348 h 5930348"/>
              <a:gd name="connsiteX3" fmla="*/ 0 w 4154556"/>
              <a:gd name="connsiteY3" fmla="*/ 5930348 h 5930348"/>
              <a:gd name="connsiteX4" fmla="*/ 0 w 4154556"/>
              <a:gd name="connsiteY4" fmla="*/ 0 h 5930348"/>
              <a:gd name="connsiteX0" fmla="*/ 0 w 4777408"/>
              <a:gd name="connsiteY0" fmla="*/ 13252 h 5943600"/>
              <a:gd name="connsiteX1" fmla="*/ 4777408 w 4777408"/>
              <a:gd name="connsiteY1" fmla="*/ 0 h 5943600"/>
              <a:gd name="connsiteX2" fmla="*/ 4154556 w 4777408"/>
              <a:gd name="connsiteY2" fmla="*/ 5943600 h 5943600"/>
              <a:gd name="connsiteX3" fmla="*/ 0 w 4777408"/>
              <a:gd name="connsiteY3" fmla="*/ 5943600 h 5943600"/>
              <a:gd name="connsiteX4" fmla="*/ 0 w 4777408"/>
              <a:gd name="connsiteY4" fmla="*/ 13252 h 5943600"/>
              <a:gd name="connsiteX0" fmla="*/ 0 w 4777408"/>
              <a:gd name="connsiteY0" fmla="*/ 13252 h 5943600"/>
              <a:gd name="connsiteX1" fmla="*/ 4777408 w 4777408"/>
              <a:gd name="connsiteY1" fmla="*/ 0 h 5943600"/>
              <a:gd name="connsiteX2" fmla="*/ 3571461 w 4777408"/>
              <a:gd name="connsiteY2" fmla="*/ 5943600 h 5943600"/>
              <a:gd name="connsiteX3" fmla="*/ 0 w 4777408"/>
              <a:gd name="connsiteY3" fmla="*/ 5943600 h 5943600"/>
              <a:gd name="connsiteX4" fmla="*/ 0 w 4777408"/>
              <a:gd name="connsiteY4" fmla="*/ 13252 h 5943600"/>
              <a:gd name="connsiteX0" fmla="*/ 0 w 8214237"/>
              <a:gd name="connsiteY0" fmla="*/ 13252 h 5943600"/>
              <a:gd name="connsiteX1" fmla="*/ 4777408 w 8214237"/>
              <a:gd name="connsiteY1" fmla="*/ 0 h 5943600"/>
              <a:gd name="connsiteX2" fmla="*/ 8214237 w 8214237"/>
              <a:gd name="connsiteY2" fmla="*/ 5943600 h 5943600"/>
              <a:gd name="connsiteX3" fmla="*/ 0 w 8214237"/>
              <a:gd name="connsiteY3" fmla="*/ 5943600 h 5943600"/>
              <a:gd name="connsiteX4" fmla="*/ 0 w 8214237"/>
              <a:gd name="connsiteY4" fmla="*/ 13252 h 5943600"/>
              <a:gd name="connsiteX0" fmla="*/ 0 w 7077447"/>
              <a:gd name="connsiteY0" fmla="*/ 13252 h 5943600"/>
              <a:gd name="connsiteX1" fmla="*/ 4777408 w 7077447"/>
              <a:gd name="connsiteY1" fmla="*/ 0 h 5943600"/>
              <a:gd name="connsiteX2" fmla="*/ 7077447 w 7077447"/>
              <a:gd name="connsiteY2" fmla="*/ 5943600 h 5943600"/>
              <a:gd name="connsiteX3" fmla="*/ 0 w 7077447"/>
              <a:gd name="connsiteY3" fmla="*/ 5943600 h 5943600"/>
              <a:gd name="connsiteX4" fmla="*/ 0 w 7077447"/>
              <a:gd name="connsiteY4" fmla="*/ 13252 h 594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7447" h="5943600">
                <a:moveTo>
                  <a:pt x="0" y="13252"/>
                </a:moveTo>
                <a:lnTo>
                  <a:pt x="4777408" y="0"/>
                </a:lnTo>
                <a:lnTo>
                  <a:pt x="7077447" y="5943600"/>
                </a:lnTo>
                <a:lnTo>
                  <a:pt x="0" y="5943600"/>
                </a:lnTo>
                <a:lnTo>
                  <a:pt x="0" y="13252"/>
                </a:lnTo>
                <a:close/>
              </a:path>
            </a:pathLst>
          </a:custGeom>
          <a:solidFill>
            <a:schemeClr val="bg1">
              <a:lumMod val="5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Graphic 18" descr="Questions">
            <a:extLst>
              <a:ext uri="{FF2B5EF4-FFF2-40B4-BE49-F238E27FC236}">
                <a16:creationId xmlns:a16="http://schemas.microsoft.com/office/drawing/2014/main" id="{FD00B90D-8B17-FC40-9F8F-AE6D4260F75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381" y="3360169"/>
            <a:ext cx="2627395" cy="2627395"/>
          </a:xfrm>
          <a:prstGeom prst="rect">
            <a:avLst/>
          </a:prstGeom>
        </p:spPr>
      </p:pic>
      <p:pic>
        <p:nvPicPr>
          <p:cNvPr id="20" name="Picture 19" descr="A close up of a logo&#10;&#10;Description automatically generated">
            <a:extLst>
              <a:ext uri="{FF2B5EF4-FFF2-40B4-BE49-F238E27FC236}">
                <a16:creationId xmlns:a16="http://schemas.microsoft.com/office/drawing/2014/main" id="{6B4E648F-C6F5-9644-B483-8798467B6BA2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4291785" y="5825709"/>
            <a:ext cx="3800752" cy="67896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5CE45A2-F57E-2344-A373-6E2D52BA6AAC}"/>
              </a:ext>
            </a:extLst>
          </p:cNvPr>
          <p:cNvSpPr txBox="1">
            <a:spLocks/>
          </p:cNvSpPr>
          <p:nvPr userDrawn="1"/>
        </p:nvSpPr>
        <p:spPr>
          <a:xfrm>
            <a:off x="2559671" y="1945245"/>
            <a:ext cx="5417326" cy="13167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b="1" i="0" kern="1200">
                <a:solidFill>
                  <a:schemeClr val="bg1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4000" i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MAIN TITLE: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0" i="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rPr>
              <a:t>Subtitle?</a:t>
            </a:r>
          </a:p>
          <a:p>
            <a:pPr algn="r"/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7C7C629-DE99-4744-8107-81F588D1730B}"/>
              </a:ext>
            </a:extLst>
          </p:cNvPr>
          <p:cNvSpPr txBox="1">
            <a:spLocks/>
          </p:cNvSpPr>
          <p:nvPr userDrawn="1"/>
        </p:nvSpPr>
        <p:spPr>
          <a:xfrm>
            <a:off x="4813402" y="3261974"/>
            <a:ext cx="3163595" cy="1316729"/>
          </a:xfrm>
          <a:prstGeom prst="rect">
            <a:avLst/>
          </a:prstGeom>
        </p:spPr>
        <p:txBody>
          <a:bodyPr anchor="ctr" anchorCtr="0"/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8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rgbClr val="6ABF4A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en-US" sz="20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Date / Presented by </a:t>
            </a:r>
          </a:p>
          <a:p>
            <a:pPr algn="r">
              <a:spcBef>
                <a:spcPts val="0"/>
              </a:spcBef>
              <a:spcAft>
                <a:spcPts val="300"/>
              </a:spcAft>
            </a:pPr>
            <a:endParaRPr lang="en-US" sz="2000" b="0" i="0" dirty="0">
              <a:solidFill>
                <a:schemeClr val="tx1">
                  <a:lumMod val="50000"/>
                  <a:lumOff val="50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  <a:p>
            <a:pPr algn="r">
              <a:spcBef>
                <a:spcPts val="0"/>
              </a:spcBef>
              <a:spcAft>
                <a:spcPts val="300"/>
              </a:spcAft>
            </a:pPr>
            <a:r>
              <a:rPr lang="en-US" sz="1400" b="0" i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(contact info?)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5D3920-4E9E-CC42-94BC-BDF59EB1E8BA}"/>
              </a:ext>
            </a:extLst>
          </p:cNvPr>
          <p:cNvSpPr/>
          <p:nvPr userDrawn="1"/>
        </p:nvSpPr>
        <p:spPr>
          <a:xfrm>
            <a:off x="8836762" y="-1"/>
            <a:ext cx="307238" cy="1461833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F0E043-52BC-AC43-97C5-041B342F538A}"/>
              </a:ext>
            </a:extLst>
          </p:cNvPr>
          <p:cNvSpPr/>
          <p:nvPr userDrawn="1"/>
        </p:nvSpPr>
        <p:spPr>
          <a:xfrm>
            <a:off x="8836762" y="2763628"/>
            <a:ext cx="307238" cy="1347001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B522B4-4EDB-F341-8CC1-74D9EEA50F7F}"/>
              </a:ext>
            </a:extLst>
          </p:cNvPr>
          <p:cNvSpPr/>
          <p:nvPr userDrawn="1"/>
        </p:nvSpPr>
        <p:spPr>
          <a:xfrm>
            <a:off x="8836762" y="4102499"/>
            <a:ext cx="307238" cy="1347004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22D4F38-EFD1-EE41-A0A7-91BF150DE770}"/>
              </a:ext>
            </a:extLst>
          </p:cNvPr>
          <p:cNvSpPr/>
          <p:nvPr userDrawn="1"/>
        </p:nvSpPr>
        <p:spPr>
          <a:xfrm>
            <a:off x="8836762" y="1461832"/>
            <a:ext cx="307238" cy="1347000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5177FA4-2033-9E42-88DD-6E22FE373274}"/>
              </a:ext>
            </a:extLst>
          </p:cNvPr>
          <p:cNvSpPr/>
          <p:nvPr userDrawn="1"/>
        </p:nvSpPr>
        <p:spPr>
          <a:xfrm>
            <a:off x="8836762" y="5449503"/>
            <a:ext cx="307238" cy="1408498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66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 dirty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610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729" r:id="rId3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184E90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184E90"/>
        </a:buClr>
        <a:buSzPct val="70000"/>
        <a:buFont typeface="Wingdings" pitchFamily="2" charset="2"/>
        <a:buChar char="Ø"/>
        <a:defRPr sz="2800" b="1" kern="1200">
          <a:solidFill>
            <a:srgbClr val="184E9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80000"/>
        <a:buFont typeface="Monaco" pitchFamily="2" charset="77"/>
        <a:buChar char="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84E90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 dirty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862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6ABF4A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6ABF4A"/>
        </a:buClr>
        <a:buSzPct val="70000"/>
        <a:buFont typeface="Wingdings" pitchFamily="2" charset="2"/>
        <a:buChar char="Ø"/>
        <a:defRPr lang="en-US" sz="2800" b="1" kern="1200" dirty="0" smtClean="0">
          <a:solidFill>
            <a:srgbClr val="6CC24A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80000"/>
        <a:buFont typeface="Monaco" pitchFamily="2" charset="77"/>
        <a:buChar char="⎻"/>
        <a:defRPr lang="en-US" sz="20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ABF4A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 dirty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51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DAA900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DAA900"/>
        </a:buClr>
        <a:buSzPct val="70000"/>
        <a:buFont typeface="Wingdings" pitchFamily="2" charset="2"/>
        <a:buChar char="Ø"/>
        <a:defRPr lang="en-US" sz="2800" b="1" kern="1200" dirty="0">
          <a:solidFill>
            <a:srgbClr val="DAA9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80000"/>
        <a:buFont typeface="Monaco" pitchFamily="2" charset="77"/>
        <a:buChar char="⎻"/>
        <a:defRPr lang="en-US" sz="20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DAA900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 dirty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0458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A91A8D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A91A8D"/>
        </a:buClr>
        <a:buSzPct val="70000"/>
        <a:buFont typeface="Wingdings" pitchFamily="2" charset="2"/>
        <a:buChar char="Ø"/>
        <a:defRPr sz="2800" b="1" kern="1200">
          <a:solidFill>
            <a:srgbClr val="A91A8D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A91A8D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EDF7026-CF27-EC45-810A-B1E64F5B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575" y="529597"/>
            <a:ext cx="6347713" cy="7520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F11F8430-631D-3D42-BF49-B6D297EF78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9A18E8-E13B-B84D-B9FE-70E3963717D3}"/>
              </a:ext>
            </a:extLst>
          </p:cNvPr>
          <p:cNvSpPr/>
          <p:nvPr userDrawn="1"/>
        </p:nvSpPr>
        <p:spPr>
          <a:xfrm>
            <a:off x="8771206" y="0"/>
            <a:ext cx="372794" cy="6041363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E95EAA7-D516-E24B-843E-871EEFC0A45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219" y="6263431"/>
            <a:ext cx="679307" cy="357952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2460114D-F364-4A44-BAAA-9993D5201A8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 dirty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7A225C3-1EEE-3045-80AB-124C374AFB7F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973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</p:sldLayoutIdLst>
  <p:txStyles>
    <p:titleStyle>
      <a:lvl1pPr algn="l" defTabSz="914400" rtl="0" eaLnBrk="1" fontAlgn="ctr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00AEAA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lnSpc>
          <a:spcPct val="90000"/>
        </a:lnSpc>
        <a:spcBef>
          <a:spcPts val="1000"/>
        </a:spcBef>
        <a:buClr>
          <a:srgbClr val="00AEAA"/>
        </a:buClr>
        <a:buSzPct val="70000"/>
        <a:buFont typeface="Wingdings" pitchFamily="2" charset="2"/>
        <a:buChar char="Ø"/>
        <a:defRPr sz="2800" b="1" kern="1200">
          <a:solidFill>
            <a:srgbClr val="00AEAA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80000"/>
        <a:buFont typeface="Monaco" pitchFamily="2" charset="77"/>
        <a:buChar char="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70000"/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60000"/>
        <a:buFont typeface="Courier New" panose="02070309020205020404" pitchFamily="49" charset="0"/>
        <a:buChar char="o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AEAA"/>
        </a:buClr>
        <a:buSzPct val="80000"/>
        <a:buFont typeface="System Font Regular"/>
        <a:buChar char="‣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A467941-1FF2-944F-95D8-23592DCCB97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068" y="6334685"/>
            <a:ext cx="544082" cy="2866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0312234-692F-704E-9C40-0BA5C322AEA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491257" y="6334685"/>
            <a:ext cx="815975" cy="21544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altLang="en-US" sz="800" b="0" spc="120" baseline="0" dirty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  <a:cs typeface="MS PGothic" charset="0"/>
              </a:rPr>
              <a:t>SLIDE</a:t>
            </a:r>
            <a:endParaRPr lang="en-US" altLang="en-US" sz="1050" b="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  <a:cs typeface="MS PGothic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A250FA-02C0-EB48-8A26-9F454549ED1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25828" y="6466242"/>
            <a:ext cx="6223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0" tIns="50760" rIns="101880" bIns="5076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Clr>
                <a:srgbClr val="00478E"/>
              </a:buClr>
              <a:buSzPct val="100000"/>
              <a:buFont typeface="Arial" panose="020B0604020202020204" pitchFamily="34" charset="0"/>
              <a:buNone/>
              <a:defRPr/>
            </a:pPr>
            <a:fld id="{32352D43-D310-435B-B555-C4048F48E6D7}" type="slidenum">
              <a:rPr lang="en-GB" altLang="en-US" sz="800" b="0" kern="1200" spc="120" baseline="0" smtClean="0">
                <a:solidFill>
                  <a:srgbClr val="184E90"/>
                </a:solidFill>
                <a:latin typeface="Trebuchet MS" panose="020B0603020202020204" pitchFamily="34" charset="0"/>
                <a:ea typeface="Arial Unicode MS" pitchFamily="34" charset="-128"/>
              </a:rPr>
              <a:pPr eaLnBrk="1" hangingPunct="1">
                <a:buClr>
                  <a:srgbClr val="00478E"/>
                </a:buClr>
                <a:buSzPct val="100000"/>
                <a:buFont typeface="Arial" panose="020B0604020202020204" pitchFamily="34" charset="0"/>
                <a:buNone/>
                <a:defRPr/>
              </a:pPr>
              <a:t>‹#›</a:t>
            </a:fld>
            <a:endParaRPr lang="en-GB" altLang="en-US" sz="800" b="0" kern="1200" spc="120" baseline="0" dirty="0">
              <a:solidFill>
                <a:srgbClr val="184E90"/>
              </a:solidFill>
              <a:latin typeface="Trebuchet MS" panose="020B0603020202020204" pitchFamily="34" charset="0"/>
              <a:ea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990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117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C5218-E884-9042-8E5C-76AAF7B3BA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98088" y="1711637"/>
            <a:ext cx="7244885" cy="40235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SzPct val="85000"/>
              <a:buFont typeface="+mj-lt"/>
              <a:buAutoNum type="arabicPeriod"/>
            </a:pPr>
            <a:r>
              <a:rPr lang="en-US" b="1" dirty="0">
                <a:solidFill>
                  <a:srgbClr val="184E9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Adjustment Methodology</a:t>
            </a:r>
          </a:p>
          <a:p>
            <a:pPr marL="457200" indent="-457200">
              <a:spcAft>
                <a:spcPts val="1200"/>
              </a:spcAft>
              <a:buClr>
                <a:srgbClr val="6ABF4A"/>
              </a:buClr>
              <a:buSzPct val="85000"/>
              <a:buFont typeface="+mj-lt"/>
              <a:buAutoNum type="arabicPeriod"/>
            </a:pPr>
            <a:r>
              <a:rPr lang="en-US" b="1" dirty="0">
                <a:solidFill>
                  <a:srgbClr val="6ABF4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Compensation Overview</a:t>
            </a:r>
          </a:p>
          <a:p>
            <a:pPr marL="457200" indent="-457200">
              <a:spcAft>
                <a:spcPts val="1200"/>
              </a:spcAft>
              <a:buClr>
                <a:srgbClr val="DAA900"/>
              </a:buClr>
              <a:buSzPct val="85000"/>
              <a:buFont typeface="+mj-lt"/>
              <a:buAutoNum type="arabicPeriod"/>
            </a:pPr>
            <a:r>
              <a:rPr lang="en-US" b="1" dirty="0">
                <a:solidFill>
                  <a:srgbClr val="DAA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Rate Adjustment</a:t>
            </a:r>
          </a:p>
          <a:p>
            <a:pPr marL="457200" indent="-457200">
              <a:spcAft>
                <a:spcPts val="1200"/>
              </a:spcAft>
              <a:buClr>
                <a:srgbClr val="A91A8D"/>
              </a:buClr>
              <a:buSzPct val="85000"/>
              <a:buFont typeface="+mj-lt"/>
              <a:buAutoNum type="arabicPeriod"/>
            </a:pPr>
            <a:r>
              <a:rPr lang="en-US" b="1" dirty="0">
                <a:solidFill>
                  <a:srgbClr val="A91A8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Rate Comparison</a:t>
            </a:r>
          </a:p>
          <a:p>
            <a:pPr marL="457200" indent="-457200">
              <a:spcAft>
                <a:spcPts val="1200"/>
              </a:spcAft>
              <a:buClr>
                <a:srgbClr val="00AEAA"/>
              </a:buClr>
              <a:buSzPct val="85000"/>
              <a:buFont typeface="+mj-lt"/>
              <a:buAutoNum type="arabicPeriod"/>
            </a:pPr>
            <a:r>
              <a:rPr lang="en-US" b="1" dirty="0">
                <a:solidFill>
                  <a:srgbClr val="00AEA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 and Next Steps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448828B-80D5-8646-8A87-D0368AD01B1C}"/>
              </a:ext>
            </a:extLst>
          </p:cNvPr>
          <p:cNvSpPr/>
          <p:nvPr/>
        </p:nvSpPr>
        <p:spPr>
          <a:xfrm rot="16200000">
            <a:off x="7789132" y="722163"/>
            <a:ext cx="219087" cy="2490648"/>
          </a:xfrm>
          <a:prstGeom prst="rect">
            <a:avLst/>
          </a:prstGeom>
          <a:solidFill>
            <a:srgbClr val="184E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C768715-2AFF-9B4C-AC87-0662DFCB5C43}"/>
              </a:ext>
            </a:extLst>
          </p:cNvPr>
          <p:cNvSpPr/>
          <p:nvPr/>
        </p:nvSpPr>
        <p:spPr>
          <a:xfrm rot="16200000">
            <a:off x="7121631" y="1371793"/>
            <a:ext cx="221680" cy="3823061"/>
          </a:xfrm>
          <a:prstGeom prst="rect">
            <a:avLst/>
          </a:prstGeom>
          <a:solidFill>
            <a:srgbClr val="DA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0243407-C69E-904C-9194-5E12304A8F1A}"/>
              </a:ext>
            </a:extLst>
          </p:cNvPr>
          <p:cNvSpPr/>
          <p:nvPr/>
        </p:nvSpPr>
        <p:spPr>
          <a:xfrm rot="16200000">
            <a:off x="6748619" y="1700543"/>
            <a:ext cx="218763" cy="4572000"/>
          </a:xfrm>
          <a:prstGeom prst="rect">
            <a:avLst/>
          </a:prstGeom>
          <a:solidFill>
            <a:srgbClr val="A91A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D63E03-4CEA-8E4D-9A31-921AC0C04E03}"/>
              </a:ext>
            </a:extLst>
          </p:cNvPr>
          <p:cNvSpPr/>
          <p:nvPr/>
        </p:nvSpPr>
        <p:spPr>
          <a:xfrm rot="16200000">
            <a:off x="7740292" y="1340248"/>
            <a:ext cx="218763" cy="2588654"/>
          </a:xfrm>
          <a:prstGeom prst="rect">
            <a:avLst/>
          </a:prstGeom>
          <a:solidFill>
            <a:srgbClr val="6ABF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E2A22E9-5111-E44F-9239-3D0EEBFFB8F3}"/>
              </a:ext>
            </a:extLst>
          </p:cNvPr>
          <p:cNvSpPr/>
          <p:nvPr/>
        </p:nvSpPr>
        <p:spPr>
          <a:xfrm rot="16200000">
            <a:off x="7279841" y="2898694"/>
            <a:ext cx="218764" cy="3509554"/>
          </a:xfrm>
          <a:prstGeom prst="rect">
            <a:avLst/>
          </a:prstGeom>
          <a:solidFill>
            <a:srgbClr val="00AE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84E90"/>
              </a:solidFill>
            </a:endParaRPr>
          </a:p>
        </p:txBody>
      </p:sp>
      <p:sp>
        <p:nvSpPr>
          <p:cNvPr id="25" name="Title 14">
            <a:extLst>
              <a:ext uri="{FF2B5EF4-FFF2-40B4-BE49-F238E27FC236}">
                <a16:creationId xmlns:a16="http://schemas.microsoft.com/office/drawing/2014/main" id="{5BDC120E-CDDC-8343-BDE6-2CC866F9621F}"/>
              </a:ext>
            </a:extLst>
          </p:cNvPr>
          <p:cNvSpPr txBox="1">
            <a:spLocks/>
          </p:cNvSpPr>
          <p:nvPr/>
        </p:nvSpPr>
        <p:spPr>
          <a:xfrm>
            <a:off x="427934" y="594276"/>
            <a:ext cx="6347713" cy="7268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15604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22558-F262-F24C-BFD8-C915E203E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060629"/>
            <a:ext cx="8306084" cy="5679805"/>
          </a:xfrm>
        </p:spPr>
        <p:txBody>
          <a:bodyPr>
            <a:normAutofit/>
          </a:bodyPr>
          <a:lstStyle/>
          <a:p>
            <a:r>
              <a:rPr lang="en-US" dirty="0"/>
              <a:t>Rates are Sole Compensation to MSS</a:t>
            </a:r>
          </a:p>
          <a:p>
            <a:pPr lvl="1"/>
            <a:r>
              <a:rPr lang="en-US" dirty="0"/>
              <a:t>Rates are the only source of funding for MSS’s solid waste and recycling collection, processing, recovery and disposal services</a:t>
            </a:r>
          </a:p>
          <a:p>
            <a:pPr lvl="1"/>
            <a:endParaRPr lang="en-US" dirty="0"/>
          </a:p>
          <a:p>
            <a:r>
              <a:rPr lang="en-US" dirty="0"/>
              <a:t>Cost of Service Increases Every Year</a:t>
            </a:r>
          </a:p>
          <a:p>
            <a:pPr lvl="1"/>
            <a:r>
              <a:rPr lang="en-US" dirty="0"/>
              <a:t>Costs for these services tends to increase annually</a:t>
            </a:r>
          </a:p>
          <a:p>
            <a:pPr lvl="2"/>
            <a:r>
              <a:rPr lang="en-US" dirty="0"/>
              <a:t>Labor wages and benefits</a:t>
            </a:r>
          </a:p>
          <a:p>
            <a:pPr lvl="2"/>
            <a:r>
              <a:rPr lang="en-US" dirty="0"/>
              <a:t>Vehicles, fuel, parts and equipment</a:t>
            </a:r>
          </a:p>
          <a:p>
            <a:pPr lvl="2"/>
            <a:r>
              <a:rPr lang="en-US" dirty="0"/>
              <a:t>Processing, recycling, composting and disposal</a:t>
            </a:r>
          </a:p>
          <a:p>
            <a:pPr lvl="2"/>
            <a:r>
              <a:rPr lang="en-US" dirty="0"/>
              <a:t>Governmental fees and unfunded state mandates</a:t>
            </a:r>
          </a:p>
          <a:p>
            <a:pPr lvl="1"/>
            <a:r>
              <a:rPr lang="en-US" dirty="0"/>
              <a:t>Important (and required) environmental programs like recycling and composting are more costly than landfill disposal</a:t>
            </a:r>
          </a:p>
          <a:p>
            <a:pPr lvl="1"/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7883D4-06AE-A74D-BA63-1A1AA40D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Adjustment Methodology</a:t>
            </a:r>
          </a:p>
        </p:txBody>
      </p:sp>
    </p:spTree>
    <p:extLst>
      <p:ext uri="{BB962C8B-B14F-4D97-AF65-F5344CB8AC3E}">
        <p14:creationId xmlns:p14="http://schemas.microsoft.com/office/powerpoint/2010/main" val="269386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22558-F262-F24C-BFD8-C915E203E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060629"/>
            <a:ext cx="8306084" cy="5679805"/>
          </a:xfrm>
        </p:spPr>
        <p:txBody>
          <a:bodyPr>
            <a:normAutofit/>
          </a:bodyPr>
          <a:lstStyle/>
          <a:p>
            <a:r>
              <a:rPr lang="en-US" dirty="0"/>
              <a:t>Annual Rate Increases Fund Cost Increases</a:t>
            </a:r>
          </a:p>
          <a:p>
            <a:pPr lvl="1"/>
            <a:r>
              <a:rPr lang="en-US" dirty="0"/>
              <a:t>Contract with MSS sets the terms of annual adjustments</a:t>
            </a:r>
          </a:p>
          <a:p>
            <a:pPr lvl="1"/>
            <a:r>
              <a:rPr lang="en-US" dirty="0"/>
              <a:t>Adjustments are CPI-like, setting amount paid to MSS</a:t>
            </a:r>
          </a:p>
          <a:p>
            <a:pPr lvl="1"/>
            <a:r>
              <a:rPr lang="en-US" dirty="0"/>
              <a:t>MSS is incentivized to control costs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CPI-like Rate Adjustments </a:t>
            </a:r>
          </a:p>
          <a:p>
            <a:pPr lvl="1"/>
            <a:r>
              <a:rPr lang="en-US" dirty="0"/>
              <a:t>Annual changes based on streamlined formulas since 2020</a:t>
            </a:r>
          </a:p>
          <a:p>
            <a:pPr lvl="1"/>
            <a:r>
              <a:rPr lang="en-US" dirty="0"/>
              <a:t>Result has been stable and predictable changes in rates (even through the uncertainty of the COVID-19 pandemic)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7883D4-06AE-A74D-BA63-1A1AA40D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Adjustment Methodology</a:t>
            </a:r>
          </a:p>
        </p:txBody>
      </p:sp>
    </p:spTree>
    <p:extLst>
      <p:ext uri="{BB962C8B-B14F-4D97-AF65-F5344CB8AC3E}">
        <p14:creationId xmlns:p14="http://schemas.microsoft.com/office/powerpoint/2010/main" val="294171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22558-F262-F24C-BFD8-C915E203E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1060629"/>
            <a:ext cx="8306084" cy="56798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 Annual Rate Increases</a:t>
            </a:r>
          </a:p>
          <a:p>
            <a:pPr marL="457200" lvl="1" indent="0" algn="ctr">
              <a:buNone/>
            </a:pPr>
            <a:r>
              <a:rPr lang="en-US"/>
              <a:t>5-Year History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7883D4-06AE-A74D-BA63-1A1AA40D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Increase History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B38832C-EF96-884B-7016-EAD5CA967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9992442"/>
              </p:ext>
            </p:extLst>
          </p:nvPr>
        </p:nvGraphicFramePr>
        <p:xfrm>
          <a:off x="450938" y="1991638"/>
          <a:ext cx="7741084" cy="4108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4603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2829D7-FB3A-774B-9B64-D33E50F76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6758" y="1011239"/>
            <a:ext cx="8417849" cy="5846761"/>
          </a:xfrm>
        </p:spPr>
        <p:txBody>
          <a:bodyPr>
            <a:normAutofit/>
          </a:bodyPr>
          <a:lstStyle/>
          <a:p>
            <a:r>
              <a:rPr lang="en-US" dirty="0"/>
              <a:t>Collection Operations (60.0%)</a:t>
            </a:r>
          </a:p>
          <a:p>
            <a:pPr lvl="1"/>
            <a:r>
              <a:rPr lang="en-US" dirty="0"/>
              <a:t>Programs and services provided by MSS @ 5.0% CPI increase</a:t>
            </a:r>
          </a:p>
          <a:p>
            <a:r>
              <a:rPr lang="en-US" dirty="0"/>
              <a:t>Processing, Recycling and Disposal (14.6%)</a:t>
            </a:r>
          </a:p>
          <a:p>
            <a:pPr lvl="1"/>
            <a:r>
              <a:rPr lang="en-US" dirty="0"/>
              <a:t>Garbage, recycling and and organics services provided by MSS and others based on changing tonnages and CPI</a:t>
            </a:r>
          </a:p>
          <a:p>
            <a:pPr lvl="1"/>
            <a:r>
              <a:rPr lang="en-US" dirty="0"/>
              <a:t>Normal increases are offset by improvements in recycling markets</a:t>
            </a:r>
          </a:p>
          <a:p>
            <a:r>
              <a:rPr lang="en-US" dirty="0"/>
              <a:t>State and Local Compliance (17.0%)</a:t>
            </a:r>
          </a:p>
          <a:p>
            <a:pPr lvl="1"/>
            <a:r>
              <a:rPr lang="en-US" dirty="0"/>
              <a:t>Mandatory SB 1383 organics recovery and climate pollutant reduction programs, services, education and reporting</a:t>
            </a:r>
          </a:p>
          <a:p>
            <a:pPr lvl="1"/>
            <a:r>
              <a:rPr lang="en-US" dirty="0"/>
              <a:t>Regional programs and services provided by Zero Waste Marin</a:t>
            </a:r>
          </a:p>
          <a:p>
            <a:pPr lvl="1"/>
            <a:r>
              <a:rPr lang="en-US" dirty="0"/>
              <a:t>Contract management, administration, compliance with State laws and use of government property</a:t>
            </a:r>
          </a:p>
          <a:p>
            <a:r>
              <a:rPr lang="en-US" dirty="0"/>
              <a:t>Profit Allowance (8.4%)</a:t>
            </a:r>
          </a:p>
          <a:p>
            <a:pPr lvl="1"/>
            <a:r>
              <a:rPr lang="en-US" dirty="0"/>
              <a:t>Normal industry standard profit margin; investments; risks</a:t>
            </a:r>
          </a:p>
          <a:p>
            <a:pPr lvl="1"/>
            <a:r>
              <a:rPr lang="en-US" dirty="0"/>
              <a:t>Profit is not guaranteed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D946C2-14D2-4448-94BD-A3583BA4E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Compensation Overview</a:t>
            </a:r>
          </a:p>
        </p:txBody>
      </p:sp>
    </p:spTree>
    <p:extLst>
      <p:ext uri="{BB962C8B-B14F-4D97-AF65-F5344CB8AC3E}">
        <p14:creationId xmlns:p14="http://schemas.microsoft.com/office/powerpoint/2010/main" val="3427674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5B460-648D-F345-8966-934AEC74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Rate Adjustment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B4BFD-35D0-7545-96F2-54C19E998B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5591" y="1278847"/>
            <a:ext cx="7797219" cy="5134832"/>
          </a:xfrm>
        </p:spPr>
        <p:txBody>
          <a:bodyPr>
            <a:normAutofit/>
          </a:bodyPr>
          <a:lstStyle/>
          <a:p>
            <a:r>
              <a:rPr lang="en-US" dirty="0"/>
              <a:t>Rate Adjustment Effective January 1, 2024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6.45% increase to MSS rates in LGVSD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Equates to increase of $2.83 per month for most residential customers (32-gallon garbage subscription)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Residential customers who qualify for low-income rate will receive 20% discount (based on PG&amp;E CARE Program)</a:t>
            </a:r>
          </a:p>
          <a:p>
            <a:pPr lvl="2"/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US" dirty="0"/>
              <a:t>Changes to commercial rate changes will vary and can often be avoided through better recycling and waste reduction</a:t>
            </a:r>
          </a:p>
        </p:txBody>
      </p:sp>
    </p:spTree>
    <p:extLst>
      <p:ext uri="{BB962C8B-B14F-4D97-AF65-F5344CB8AC3E}">
        <p14:creationId xmlns:p14="http://schemas.microsoft.com/office/powerpoint/2010/main" val="885046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0D18B-3F6F-3A49-A9B8-9ED387125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Rate Comparison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8BFCCD9-1978-8846-B979-1158B0A96705}"/>
              </a:ext>
            </a:extLst>
          </p:cNvPr>
          <p:cNvSpPr txBox="1">
            <a:spLocks/>
          </p:cNvSpPr>
          <p:nvPr/>
        </p:nvSpPr>
        <p:spPr>
          <a:xfrm>
            <a:off x="514024" y="1071691"/>
            <a:ext cx="8115952" cy="57647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EAA"/>
              </a:buClr>
              <a:buSzPct val="70000"/>
              <a:buFont typeface="Wingdings" pitchFamily="2" charset="2"/>
              <a:buChar char="Ø"/>
              <a:defRPr sz="2800" b="1" kern="1200">
                <a:solidFill>
                  <a:srgbClr val="00AEAA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80000"/>
              <a:buFont typeface="Monaco" pitchFamily="2" charset="77"/>
              <a:buChar char="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80000"/>
              <a:buFont typeface="System Font Regular"/>
              <a:buChar char="‣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A91A8D"/>
              </a:buClr>
            </a:pPr>
            <a:r>
              <a:rPr lang="en-US" dirty="0">
                <a:solidFill>
                  <a:srgbClr val="A91A8D"/>
                </a:solidFill>
              </a:rPr>
              <a:t>Monthly 32-gallon Residential Rates</a:t>
            </a: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35B75EB-46D5-7894-99FD-F5323E74BE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506404"/>
              </p:ext>
            </p:extLst>
          </p:nvPr>
        </p:nvGraphicFramePr>
        <p:xfrm>
          <a:off x="225468" y="1803749"/>
          <a:ext cx="8404508" cy="424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5819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EE185-6D67-D84C-A5F4-AFCE13281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Q&amp;A and Next Steps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00D57CF-A5B7-564E-B9CF-F7362B4412C4}"/>
              </a:ext>
            </a:extLst>
          </p:cNvPr>
          <p:cNvSpPr txBox="1">
            <a:spLocks/>
          </p:cNvSpPr>
          <p:nvPr/>
        </p:nvSpPr>
        <p:spPr>
          <a:xfrm>
            <a:off x="545592" y="1749110"/>
            <a:ext cx="6347714" cy="3880773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AEAA"/>
              </a:buClr>
              <a:buSzPct val="70000"/>
              <a:buFont typeface="Wingdings" pitchFamily="2" charset="2"/>
              <a:buChar char="Ø"/>
              <a:defRPr sz="2800" b="1" kern="1200">
                <a:solidFill>
                  <a:srgbClr val="00AEAA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80000"/>
              <a:buFont typeface="Monaco" pitchFamily="2" charset="77"/>
              <a:buChar char="⎻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60000"/>
              <a:buFont typeface="Courier New" panose="02070309020205020404" pitchFamily="49" charset="0"/>
              <a:buChar char="o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AEAA"/>
              </a:buClr>
              <a:buSzPct val="80000"/>
              <a:buFont typeface="System Font Regular"/>
              <a:buChar char="‣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Q&amp;A</a:t>
            </a:r>
          </a:p>
          <a:p>
            <a:endParaRPr lang="en-US" dirty="0"/>
          </a:p>
          <a:p>
            <a:r>
              <a:rPr lang="en-US" dirty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1836860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7207F20D-6CBE-8B48-938E-2DD10CA18004}"/>
    </a:ext>
  </a:extLst>
</a:theme>
</file>

<file path=ppt/theme/theme2.xml><?xml version="1.0" encoding="utf-8"?>
<a:theme xmlns:a="http://schemas.openxmlformats.org/drawingml/2006/main" name="END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BDE1D985-98C2-FC43-9D91-3A1F13184198}"/>
    </a:ext>
  </a:extLst>
</a:theme>
</file>

<file path=ppt/theme/theme3.xml><?xml version="1.0" encoding="utf-8"?>
<a:theme xmlns:a="http://schemas.openxmlformats.org/drawingml/2006/main" name="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2A737183-4DDF-CF4A-9355-CC9925547219}"/>
    </a:ext>
  </a:extLst>
</a:theme>
</file>

<file path=ppt/theme/theme4.xml><?xml version="1.0" encoding="utf-8"?>
<a:theme xmlns:a="http://schemas.openxmlformats.org/drawingml/2006/main" name="4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0274247D-68B6-AE4E-A01A-D70C56023E53}"/>
    </a:ext>
  </a:extLst>
</a:theme>
</file>

<file path=ppt/theme/theme5.xml><?xml version="1.0" encoding="utf-8"?>
<a:theme xmlns:a="http://schemas.openxmlformats.org/drawingml/2006/main" name="5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D8056882-1D6F-3849-AA4C-279AA0D097F9}"/>
    </a:ext>
  </a:extLst>
</a:theme>
</file>

<file path=ppt/theme/theme6.xml><?xml version="1.0" encoding="utf-8"?>
<a:theme xmlns:a="http://schemas.openxmlformats.org/drawingml/2006/main" name="6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C054AE1C-B1D3-F247-A4E9-B7BF5B3BE1FF}"/>
    </a:ext>
  </a:extLst>
</a:theme>
</file>

<file path=ppt/theme/theme7.xml><?xml version="1.0" encoding="utf-8"?>
<a:theme xmlns:a="http://schemas.openxmlformats.org/drawingml/2006/main" name="7_SECTION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5844E248-0B4D-8E48-9DC3-B1341E994182}"/>
    </a:ext>
  </a:extLst>
</a:theme>
</file>

<file path=ppt/theme/theme8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3 General Presentation Oct 2021" id="{50275254-7CDF-594F-8333-64AC7D1335F2}" vid="{D78A6F73-C92D-C844-8896-47483C99DBD9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4AA7E2ABC88243A758A9347823F11B" ma:contentTypeVersion="17" ma:contentTypeDescription="Create a new document." ma:contentTypeScope="" ma:versionID="a76016993ffaac7d1b4e153e5ec9ae79">
  <xsd:schema xmlns:xsd="http://www.w3.org/2001/XMLSchema" xmlns:xs="http://www.w3.org/2001/XMLSchema" xmlns:p="http://schemas.microsoft.com/office/2006/metadata/properties" xmlns:ns2="6cf156b6-56da-4102-bf2e-0cbeb89d2d86" xmlns:ns3="750f605a-2bb8-499f-b68e-404744aa27f5" targetNamespace="http://schemas.microsoft.com/office/2006/metadata/properties" ma:root="true" ma:fieldsID="f286811d44e65fec255b93cb00f2e708" ns2:_="" ns3:_="">
    <xsd:import namespace="6cf156b6-56da-4102-bf2e-0cbeb89d2d86"/>
    <xsd:import namespace="750f605a-2bb8-499f-b68e-404744aa27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f156b6-56da-4102-bf2e-0cbeb89d2d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dffd9f5-0854-426a-b66e-c1558266b841}" ma:internalName="TaxCatchAll" ma:showField="CatchAllData" ma:web="6cf156b6-56da-4102-bf2e-0cbeb89d2d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f605a-2bb8-499f-b68e-404744aa27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6301b93-b732-40dd-938b-ea58c5294f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cf156b6-56da-4102-bf2e-0cbeb89d2d86">
      <UserInfo>
        <DisplayName/>
        <AccountId xsi:nil="true"/>
        <AccountType/>
      </UserInfo>
    </SharedWithUsers>
    <MediaLengthInSeconds xmlns="750f605a-2bb8-499f-b68e-404744aa27f5" xsi:nil="true"/>
    <lcf76f155ced4ddcb4097134ff3c332f xmlns="750f605a-2bb8-499f-b68e-404744aa27f5">
      <Terms xmlns="http://schemas.microsoft.com/office/infopath/2007/PartnerControls"/>
    </lcf76f155ced4ddcb4097134ff3c332f>
    <TaxCatchAll xmlns="6cf156b6-56da-4102-bf2e-0cbeb89d2d86" xsi:nil="true"/>
  </documentManagement>
</p:properties>
</file>

<file path=customXml/itemProps1.xml><?xml version="1.0" encoding="utf-8"?>
<ds:datastoreItem xmlns:ds="http://schemas.openxmlformats.org/officeDocument/2006/customXml" ds:itemID="{6C278E11-CD99-470D-AD78-ABA119812A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6546FF-10D6-4F5B-BD46-437B9685A9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f156b6-56da-4102-bf2e-0cbeb89d2d86"/>
    <ds:schemaRef ds:uri="750f605a-2bb8-499f-b68e-404744aa2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CD491A-229A-4EF3-89AA-22F903344FE9}">
  <ds:schemaRefs>
    <ds:schemaRef ds:uri="http://schemas.microsoft.com/office/2006/metadata/properties"/>
    <ds:schemaRef ds:uri="http://schemas.microsoft.com/office/infopath/2007/PartnerControls"/>
    <ds:schemaRef ds:uri="6cf156b6-56da-4102-bf2e-0cbeb89d2d86"/>
    <ds:schemaRef ds:uri="750f605a-2bb8-499f-b68e-404744aa27f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MSS 2022 Rate Review</Template>
  <TotalTime>299</TotalTime>
  <Words>446</Words>
  <Application>Microsoft Office PowerPoint</Application>
  <PresentationFormat>On-screen Show (4:3)</PresentationFormat>
  <Paragraphs>83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9</vt:i4>
      </vt:variant>
    </vt:vector>
  </HeadingPairs>
  <TitlesOfParts>
    <vt:vector size="27" baseType="lpstr">
      <vt:lpstr>Arial</vt:lpstr>
      <vt:lpstr>Arial Black</vt:lpstr>
      <vt:lpstr>Calibri</vt:lpstr>
      <vt:lpstr>Courier New</vt:lpstr>
      <vt:lpstr>Monaco</vt:lpstr>
      <vt:lpstr>System Font Regular</vt:lpstr>
      <vt:lpstr>Times New Roman</vt:lpstr>
      <vt:lpstr>Trebuchet MS</vt:lpstr>
      <vt:lpstr>Wingdings</vt:lpstr>
      <vt:lpstr>Wingdings 3</vt:lpstr>
      <vt:lpstr>Office Theme</vt:lpstr>
      <vt:lpstr>END SLIDE</vt:lpstr>
      <vt:lpstr>SECTION 1</vt:lpstr>
      <vt:lpstr>4_SECTION 1</vt:lpstr>
      <vt:lpstr>5_SECTION 1</vt:lpstr>
      <vt:lpstr>6_SECTION 1</vt:lpstr>
      <vt:lpstr>7_SECTION 1</vt:lpstr>
      <vt:lpstr>BLANK</vt:lpstr>
      <vt:lpstr>PowerPoint Presentation</vt:lpstr>
      <vt:lpstr>PowerPoint Presentation</vt:lpstr>
      <vt:lpstr>Rate Adjustment Methodology</vt:lpstr>
      <vt:lpstr>Rate Adjustment Methodology</vt:lpstr>
      <vt:lpstr>Rate Increase History</vt:lpstr>
      <vt:lpstr>Rate Compensation Overview</vt:lpstr>
      <vt:lpstr>2024 Rate Adjustment</vt:lpstr>
      <vt:lpstr>Rate Comparison</vt:lpstr>
      <vt:lpstr>Q&amp;A and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Garth Schultz</dc:creator>
  <cp:lastModifiedBy>Jim Howison</cp:lastModifiedBy>
  <cp:revision>25</cp:revision>
  <dcterms:created xsi:type="dcterms:W3CDTF">2021-12-01T16:43:07Z</dcterms:created>
  <dcterms:modified xsi:type="dcterms:W3CDTF">2023-10-23T16:48:33Z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0x0101008F4AA7E2ABC88243A758A9347823F11B</vt:lpwstr>
  </property>
  <property fmtid="{D5CDD505-2E9C-101B-9397-08002B2CF9AE}" pid="3" name="ComplianceAssetId">
    <vt:lpwstr/>
  </property>
  <property fmtid="{D5CDD505-2E9C-101B-9397-08002B2CF9AE}" pid="4" name="_ExtendedDescription">
    <vt:lpwstr/>
  </property>
  <property fmtid="{D5CDD505-2E9C-101B-9397-08002B2CF9AE}" pid="5" name="TriggerFlowInfo">
    <vt:lpwstr/>
  </property>
  <property fmtid="{D5CDD505-2E9C-101B-9397-08002B2CF9AE}" pid="6" name="xd_ProgID">
    <vt:lpwstr/>
  </property>
  <property fmtid="{D5CDD505-2E9C-101B-9397-08002B2CF9AE}" pid="7" name="MediaServiceImageTags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</Properties>
</file>